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Lora"/>
      <p:regular r:id="rId13"/>
      <p:bold r:id="rId14"/>
      <p:italic r:id="rId15"/>
      <p:boldItalic r:id="rId16"/>
    </p:embeddedFont>
    <p:embeddedFont>
      <p:font typeface="IBM Plex Mon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BMPlexMon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Lora-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Lora-italic.fntdata"/><Relationship Id="rId14" Type="http://schemas.openxmlformats.org/officeDocument/2006/relationships/font" Target="fonts/Lora-bold.fntdata"/><Relationship Id="rId17" Type="http://schemas.openxmlformats.org/officeDocument/2006/relationships/font" Target="fonts/IBMPlexMono-regular.fntdata"/><Relationship Id="rId16" Type="http://schemas.openxmlformats.org/officeDocument/2006/relationships/font" Target="fonts/Lora-boldItalic.fntdata"/><Relationship Id="rId5" Type="http://schemas.openxmlformats.org/officeDocument/2006/relationships/notesMaster" Target="notesMasters/notesMaster1.xml"/><Relationship Id="rId19" Type="http://schemas.openxmlformats.org/officeDocument/2006/relationships/font" Target="fonts/IBMPlexMono-italic.fntdata"/><Relationship Id="rId6" Type="http://schemas.openxmlformats.org/officeDocument/2006/relationships/slide" Target="slides/slide1.xml"/><Relationship Id="rId18" Type="http://schemas.openxmlformats.org/officeDocument/2006/relationships/font" Target="fonts/IBMPlexMon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27bdcb69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27bdcb69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27bdcb693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27bdcb693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370fad774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370fad774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370fad774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370fad774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27c36aa9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27c36aa9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33f9e345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33f9e345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interactivedatascience.courses/labs"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badriadhikari.github.io/data-viz-workshop-2021/minard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54883" t="0"/>
          <a:stretch/>
        </p:blipFill>
        <p:spPr>
          <a:xfrm>
            <a:off x="0" y="-61925"/>
            <a:ext cx="4572001" cy="5205425"/>
          </a:xfrm>
          <a:prstGeom prst="rect">
            <a:avLst/>
          </a:prstGeom>
          <a:noFill/>
          <a:ln>
            <a:noFill/>
          </a:ln>
        </p:spPr>
      </p:pic>
      <p:sp>
        <p:nvSpPr>
          <p:cNvPr id="55" name="Google Shape;55;p13"/>
          <p:cNvSpPr txBox="1"/>
          <p:nvPr/>
        </p:nvSpPr>
        <p:spPr>
          <a:xfrm>
            <a:off x="5238750" y="1581150"/>
            <a:ext cx="3543300" cy="17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IBM Plex Mono"/>
                <a:ea typeface="IBM Plex Mono"/>
                <a:cs typeface="IBM Plex Mono"/>
                <a:sym typeface="IBM Plex Mono"/>
              </a:rPr>
              <a:t>Skills Lab 3</a:t>
            </a:r>
            <a:endParaRPr b="1" sz="3000">
              <a:solidFill>
                <a:schemeClr val="dk1"/>
              </a:solidFill>
              <a:latin typeface="IBM Plex Mono"/>
              <a:ea typeface="IBM Plex Mono"/>
              <a:cs typeface="IBM Plex Mono"/>
              <a:sym typeface="IBM Plex Mono"/>
            </a:endParaRPr>
          </a:p>
          <a:p>
            <a:pPr indent="0" lvl="0" marL="0" rtl="0" algn="l">
              <a:spcBef>
                <a:spcPts val="0"/>
              </a:spcBef>
              <a:spcAft>
                <a:spcPts val="0"/>
              </a:spcAft>
              <a:buNone/>
            </a:pPr>
            <a:r>
              <a:t/>
            </a:r>
            <a:endParaRPr sz="1800">
              <a:solidFill>
                <a:schemeClr val="dk1"/>
              </a:solidFill>
              <a:latin typeface="Lora"/>
              <a:ea typeface="Lora"/>
              <a:cs typeface="Lora"/>
              <a:sym typeface="Lora"/>
            </a:endParaRPr>
          </a:p>
          <a:p>
            <a:pPr indent="0" lvl="0" marL="0" rtl="0" algn="l">
              <a:spcBef>
                <a:spcPts val="0"/>
              </a:spcBef>
              <a:spcAft>
                <a:spcPts val="0"/>
              </a:spcAft>
              <a:buNone/>
            </a:pPr>
            <a:r>
              <a:rPr lang="en" sz="1800">
                <a:solidFill>
                  <a:schemeClr val="dk1"/>
                </a:solidFill>
                <a:latin typeface="Lora"/>
                <a:ea typeface="Lora"/>
                <a:cs typeface="Lora"/>
                <a:sym typeface="Lora"/>
              </a:rPr>
              <a:t>A Samuel Pottinger</a:t>
            </a:r>
            <a:endParaRPr sz="1800">
              <a:solidFill>
                <a:schemeClr val="dk1"/>
              </a:solidFill>
              <a:latin typeface="Lora"/>
              <a:ea typeface="Lora"/>
              <a:cs typeface="Lora"/>
              <a:sym typeface="Lora"/>
            </a:endParaRPr>
          </a:p>
          <a:p>
            <a:pPr indent="0" lvl="0" marL="0" rtl="0" algn="l">
              <a:spcBef>
                <a:spcPts val="0"/>
              </a:spcBef>
              <a:spcAft>
                <a:spcPts val="0"/>
              </a:spcAft>
              <a:buNone/>
            </a:pPr>
            <a:r>
              <a:rPr lang="en" sz="1800">
                <a:solidFill>
                  <a:schemeClr val="dk1"/>
                </a:solidFill>
                <a:latin typeface="Lora"/>
                <a:ea typeface="Lora"/>
                <a:cs typeface="Lora"/>
                <a:sym typeface="Lora"/>
              </a:rPr>
              <a:t>Stat 198: IDSV</a:t>
            </a:r>
            <a:endParaRPr sz="1800">
              <a:solidFill>
                <a:schemeClr val="dk1"/>
              </a:solidFill>
              <a:latin typeface="Lora"/>
              <a:ea typeface="Lora"/>
              <a:cs typeface="Lora"/>
              <a:sym typeface="Lora"/>
            </a:endParaRPr>
          </a:p>
          <a:p>
            <a:pPr indent="0" lvl="0" marL="0" rtl="0" algn="l">
              <a:spcBef>
                <a:spcPts val="0"/>
              </a:spcBef>
              <a:spcAft>
                <a:spcPts val="0"/>
              </a:spcAft>
              <a:buNone/>
            </a:pPr>
            <a:r>
              <a:rPr lang="en" sz="1800">
                <a:solidFill>
                  <a:schemeClr val="dk1"/>
                </a:solidFill>
                <a:latin typeface="Lora"/>
                <a:ea typeface="Lora"/>
                <a:cs typeface="Lora"/>
                <a:sym typeface="Lora"/>
              </a:rPr>
              <a:t>Feb 19, 2025</a:t>
            </a:r>
            <a:endParaRPr sz="1800">
              <a:solidFill>
                <a:schemeClr val="dk1"/>
              </a:solidFill>
              <a:latin typeface="Lora"/>
              <a:ea typeface="Lora"/>
              <a:cs typeface="Lora"/>
              <a:sym typeface="Lo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225600" y="2109763"/>
            <a:ext cx="2895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ora"/>
                <a:ea typeface="Lora"/>
                <a:cs typeface="Lora"/>
                <a:sym typeface="Lora"/>
              </a:rPr>
              <a:t>We will look at options for drawing glyphs.</a:t>
            </a:r>
            <a:endParaRPr>
              <a:solidFill>
                <a:schemeClr val="dk1"/>
              </a:solidFill>
              <a:latin typeface="Lora"/>
              <a:ea typeface="Lora"/>
              <a:cs typeface="Lora"/>
              <a:sym typeface="Lora"/>
            </a:endParaRPr>
          </a:p>
          <a:p>
            <a:pPr indent="0" lvl="0" marL="0" rtl="0" algn="l">
              <a:spcBef>
                <a:spcPts val="0"/>
              </a:spcBef>
              <a:spcAft>
                <a:spcPts val="0"/>
              </a:spcAft>
              <a:buNone/>
            </a:pPr>
            <a:r>
              <a:t/>
            </a:r>
            <a:endParaRPr>
              <a:solidFill>
                <a:schemeClr val="dk1"/>
              </a:solidFill>
              <a:latin typeface="Lora"/>
              <a:ea typeface="Lora"/>
              <a:cs typeface="Lora"/>
              <a:sym typeface="Lora"/>
            </a:endParaRPr>
          </a:p>
          <a:p>
            <a:pPr indent="0" lvl="0" marL="0" rtl="0" algn="l">
              <a:spcBef>
                <a:spcPts val="0"/>
              </a:spcBef>
              <a:spcAft>
                <a:spcPts val="0"/>
              </a:spcAft>
              <a:buNone/>
            </a:pPr>
            <a:r>
              <a:rPr lang="en" u="sng">
                <a:solidFill>
                  <a:schemeClr val="dk1"/>
                </a:solidFill>
                <a:latin typeface="Lora"/>
                <a:ea typeface="Lora"/>
                <a:cs typeface="Lora"/>
                <a:sym typeface="Lora"/>
                <a:hlinkClick r:id="rId3">
                  <a:extLst>
                    <a:ext uri="{A12FA001-AC4F-418D-AE19-62706E023703}">
                      <ahyp:hlinkClr val="tx"/>
                    </a:ext>
                  </a:extLst>
                </a:hlinkClick>
              </a:rPr>
              <a:t>https://interactivedatascience.courses/labs</a:t>
            </a:r>
            <a:endParaRPr>
              <a:solidFill>
                <a:schemeClr val="dk1"/>
              </a:solidFill>
              <a:latin typeface="Lora"/>
              <a:ea typeface="Lora"/>
              <a:cs typeface="Lora"/>
              <a:sym typeface="Lora"/>
            </a:endParaRPr>
          </a:p>
        </p:txBody>
      </p:sp>
      <p:sp>
        <p:nvSpPr>
          <p:cNvPr id="61" name="Google Shape;61;p14"/>
          <p:cNvSpPr txBox="1"/>
          <p:nvPr/>
        </p:nvSpPr>
        <p:spPr>
          <a:xfrm>
            <a:off x="225600" y="694063"/>
            <a:ext cx="2895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IBM Plex Mono"/>
                <a:ea typeface="IBM Plex Mono"/>
                <a:cs typeface="IBM Plex Mono"/>
                <a:sym typeface="IBM Plex Mono"/>
              </a:rPr>
              <a:t>Goal is to get through Tutorial 7.</a:t>
            </a:r>
            <a:endParaRPr sz="2000"/>
          </a:p>
        </p:txBody>
      </p:sp>
      <p:pic>
        <p:nvPicPr>
          <p:cNvPr id="62" name="Google Shape;62;p14"/>
          <p:cNvPicPr preferRelativeResize="0"/>
          <p:nvPr/>
        </p:nvPicPr>
        <p:blipFill>
          <a:blip r:embed="rId4">
            <a:alphaModFix/>
          </a:blip>
          <a:stretch>
            <a:fillRect/>
          </a:stretch>
        </p:blipFill>
        <p:spPr>
          <a:xfrm>
            <a:off x="3690325" y="152400"/>
            <a:ext cx="4888328" cy="4838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nvSpPr>
        <p:spPr>
          <a:xfrm>
            <a:off x="5470600" y="2171550"/>
            <a:ext cx="1782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IBM Plex Mono"/>
                <a:ea typeface="IBM Plex Mono"/>
                <a:cs typeface="IBM Plex Mono"/>
                <a:sym typeface="IBM Plex Mono"/>
              </a:rPr>
              <a:t>Flipped Classroom</a:t>
            </a:r>
            <a:endParaRPr sz="2000"/>
          </a:p>
        </p:txBody>
      </p:sp>
      <p:pic>
        <p:nvPicPr>
          <p:cNvPr id="68" name="Google Shape;68;p15"/>
          <p:cNvPicPr preferRelativeResize="0"/>
          <p:nvPr/>
        </p:nvPicPr>
        <p:blipFill>
          <a:blip r:embed="rId3">
            <a:alphaModFix/>
          </a:blip>
          <a:stretch>
            <a:fillRect/>
          </a:stretch>
        </p:blipFill>
        <p:spPr>
          <a:xfrm>
            <a:off x="1291625" y="152400"/>
            <a:ext cx="3426900" cy="4838700"/>
          </a:xfrm>
          <a:prstGeom prst="roundRect">
            <a:avLst>
              <a:gd fmla="val 16667"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nvSpPr>
        <p:spPr>
          <a:xfrm>
            <a:off x="3336825" y="124825"/>
            <a:ext cx="5436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ora"/>
                <a:ea typeface="Lora"/>
                <a:cs typeface="Lora"/>
                <a:sym typeface="Lora"/>
              </a:rPr>
              <a:t>On Wednesday, we also have our first exercise which requires submitting code. Sketchingpy editor recommended. Be sure to include instructions on how to run and what license you are releasing under. Please talk to me in advance of due date if you want to use something other than Sketchingpy.</a:t>
            </a:r>
            <a:endParaRPr>
              <a:solidFill>
                <a:schemeClr val="dk1"/>
              </a:solidFill>
              <a:latin typeface="Lora"/>
              <a:ea typeface="Lora"/>
              <a:cs typeface="Lora"/>
              <a:sym typeface="Lora"/>
            </a:endParaRPr>
          </a:p>
        </p:txBody>
      </p:sp>
      <p:sp>
        <p:nvSpPr>
          <p:cNvPr id="74" name="Google Shape;74;p16"/>
          <p:cNvSpPr txBox="1"/>
          <p:nvPr/>
        </p:nvSpPr>
        <p:spPr>
          <a:xfrm>
            <a:off x="370288" y="355663"/>
            <a:ext cx="2895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IBM Plex Mono"/>
                <a:ea typeface="IBM Plex Mono"/>
                <a:cs typeface="IBM Plex Mono"/>
                <a:sym typeface="IBM Plex Mono"/>
              </a:rPr>
              <a:t>First coding assignment.</a:t>
            </a:r>
            <a:endParaRPr sz="2000"/>
          </a:p>
        </p:txBody>
      </p:sp>
      <p:pic>
        <p:nvPicPr>
          <p:cNvPr id="75" name="Google Shape;75;p16"/>
          <p:cNvPicPr preferRelativeResize="0"/>
          <p:nvPr/>
        </p:nvPicPr>
        <p:blipFill>
          <a:blip r:embed="rId3">
            <a:alphaModFix/>
          </a:blip>
          <a:stretch>
            <a:fillRect/>
          </a:stretch>
        </p:blipFill>
        <p:spPr>
          <a:xfrm>
            <a:off x="661475" y="1573175"/>
            <a:ext cx="7821000" cy="3451800"/>
          </a:xfrm>
          <a:prstGeom prst="roundRect">
            <a:avLst>
              <a:gd fmla="val 8940"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nvSpPr>
        <p:spPr>
          <a:xfrm>
            <a:off x="248150" y="2417850"/>
            <a:ext cx="2895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ora"/>
                <a:ea typeface="Lora"/>
                <a:cs typeface="Lora"/>
                <a:sym typeface="Lora"/>
              </a:rPr>
              <a:t>There’s a lot of really fun stuff coming up over the next two weeks. I can’t wait to dig in with </a:t>
            </a:r>
            <a:r>
              <a:rPr lang="en">
                <a:solidFill>
                  <a:schemeClr val="dk1"/>
                </a:solidFill>
                <a:latin typeface="Lora"/>
                <a:ea typeface="Lora"/>
                <a:cs typeface="Lora"/>
                <a:sym typeface="Lora"/>
              </a:rPr>
              <a:t>you</a:t>
            </a:r>
            <a:r>
              <a:rPr lang="en">
                <a:solidFill>
                  <a:schemeClr val="dk1"/>
                </a:solidFill>
                <a:latin typeface="Lora"/>
                <a:ea typeface="Lora"/>
                <a:cs typeface="Lora"/>
                <a:sym typeface="Lora"/>
              </a:rPr>
              <a:t>.</a:t>
            </a:r>
            <a:endParaRPr>
              <a:solidFill>
                <a:schemeClr val="dk1"/>
              </a:solidFill>
              <a:latin typeface="Lora"/>
              <a:ea typeface="Lora"/>
              <a:cs typeface="Lora"/>
              <a:sym typeface="Lora"/>
            </a:endParaRPr>
          </a:p>
        </p:txBody>
      </p:sp>
      <p:sp>
        <p:nvSpPr>
          <p:cNvPr id="81" name="Google Shape;81;p17"/>
          <p:cNvSpPr txBox="1"/>
          <p:nvPr/>
        </p:nvSpPr>
        <p:spPr>
          <a:xfrm>
            <a:off x="248150" y="1678925"/>
            <a:ext cx="2895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IBM Plex Mono"/>
                <a:ea typeface="IBM Plex Mono"/>
                <a:cs typeface="IBM Plex Mono"/>
                <a:sym typeface="IBM Plex Mono"/>
              </a:rPr>
              <a:t>I’m Excited!</a:t>
            </a:r>
            <a:endParaRPr sz="2000"/>
          </a:p>
        </p:txBody>
      </p:sp>
      <p:pic>
        <p:nvPicPr>
          <p:cNvPr id="82" name="Google Shape;82;p17"/>
          <p:cNvPicPr preferRelativeResize="0"/>
          <p:nvPr/>
        </p:nvPicPr>
        <p:blipFill>
          <a:blip r:embed="rId3">
            <a:alphaModFix/>
          </a:blip>
          <a:stretch>
            <a:fillRect/>
          </a:stretch>
        </p:blipFill>
        <p:spPr>
          <a:xfrm>
            <a:off x="3690325" y="152400"/>
            <a:ext cx="4888328" cy="483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nvSpPr>
        <p:spPr>
          <a:xfrm>
            <a:off x="0" y="0"/>
            <a:ext cx="9144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1"/>
                </a:solidFill>
                <a:latin typeface="IBM Plex Mono"/>
                <a:ea typeface="IBM Plex Mono"/>
                <a:cs typeface="IBM Plex Mono"/>
                <a:sym typeface="IBM Plex Mono"/>
              </a:rPr>
              <a:t>Sources for imagery</a:t>
            </a:r>
            <a:endParaRPr b="1" sz="2300">
              <a:solidFill>
                <a:schemeClr val="dk1"/>
              </a:solidFill>
              <a:latin typeface="IBM Plex Mono"/>
              <a:ea typeface="IBM Plex Mono"/>
              <a:cs typeface="IBM Plex Mono"/>
              <a:sym typeface="IBM Plex Mono"/>
            </a:endParaRPr>
          </a:p>
        </p:txBody>
      </p:sp>
      <p:sp>
        <p:nvSpPr>
          <p:cNvPr id="88" name="Google Shape;88;p18"/>
          <p:cNvSpPr txBox="1"/>
          <p:nvPr/>
        </p:nvSpPr>
        <p:spPr>
          <a:xfrm>
            <a:off x="0" y="851700"/>
            <a:ext cx="9144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https://badriadhikari.github.io/data-viz-workshop-2021/minards/</a:t>
            </a:r>
            <a:endParaRPr sz="1800">
              <a:solidFill>
                <a:schemeClr val="dk1"/>
              </a:solidFill>
              <a:latin typeface="Lora"/>
              <a:ea typeface="Lora"/>
              <a:cs typeface="Lora"/>
              <a:sym typeface="L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9"/>
          <p:cNvPicPr preferRelativeResize="0"/>
          <p:nvPr/>
        </p:nvPicPr>
        <p:blipFill>
          <a:blip r:embed="rId3">
            <a:alphaModFix/>
          </a:blip>
          <a:stretch>
            <a:fillRect/>
          </a:stretch>
        </p:blipFill>
        <p:spPr>
          <a:xfrm>
            <a:off x="2421563" y="2238025"/>
            <a:ext cx="4300876" cy="6674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